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  <a:r>
              <a:rPr lang="en-US" sz="1000" b="0" i="0" u="none" strike="noStrike">
                <a:solidFill>
                  <a:srgbClr val="000000"/>
                </a:solidFill>
                <a:latin typeface="Arial" panose="020B0604020202020204"/>
              </a:rPr>
              <a:t>Nepalgunj Ward Waste Composition (%)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Ward Waste Composition (%)</c:v>
                </c:pt>
              </c:strCache>
            </c:strRef>
          </c:tx>
          <c:spPr>
            <a:solidFill>
              <a:srgbClr val="4CAF5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3D1-4FCA-B3FA-A56AF29490B8}"/>
              </c:ext>
            </c:extLst>
          </c:dPt>
          <c:dPt>
            <c:idx val="1"/>
            <c:invertIfNegative val="0"/>
            <c:bubble3D val="0"/>
            <c:spPr>
              <a:solidFill>
                <a:srgbClr val="E5737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3D1-4FCA-B3FA-A56AF29490B8}"/>
              </c:ext>
            </c:extLst>
          </c:dPt>
          <c:dPt>
            <c:idx val="2"/>
            <c:invertIfNegative val="0"/>
            <c:bubble3D val="0"/>
            <c:spPr>
              <a:solidFill>
                <a:srgbClr val="64B5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3D1-4FCA-B3FA-A56AF29490B8}"/>
              </c:ext>
            </c:extLst>
          </c:dPt>
          <c:dPt>
            <c:idx val="3"/>
            <c:invertIfNegative val="0"/>
            <c:bubble3D val="0"/>
            <c:spPr>
              <a:solidFill>
                <a:srgbClr val="F9A82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F3D1-4FCA-B3FA-A56AF29490B8}"/>
              </c:ext>
            </c:extLst>
          </c:dPt>
          <c:dPt>
            <c:idx val="4"/>
            <c:invertIfNegative val="0"/>
            <c:bubble3D val="0"/>
            <c:spPr>
              <a:solidFill>
                <a:srgbClr val="546E7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F3D1-4FCA-B3FA-A56AF29490B8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900" b="0" i="0" u="none" strike="noStrike" kern="1200" baseline="0">
                    <a:solidFill>
                      <a:srgbClr val="1A1A2E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Organic</c:v>
                </c:pt>
                <c:pt idx="1">
                  <c:v>Plastic</c:v>
                </c:pt>
                <c:pt idx="2">
                  <c:v>Paper</c:v>
                </c:pt>
                <c:pt idx="3">
                  <c:v>Metal/Glass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62</c:v>
                </c:pt>
                <c:pt idx="1">
                  <c:v>13</c:v>
                </c:pt>
                <c:pt idx="2">
                  <c:v>10</c:v>
                </c:pt>
                <c:pt idx="3">
                  <c:v>7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3D1-4FCA-B3FA-A56AF29490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rgbClr val="546E7A"/>
                </a:solidFill>
                <a:latin typeface="Arial" panose="020B0604020202020204"/>
                <a:ea typeface="+mn-ea"/>
                <a:cs typeface="+mn-c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rgbClr val="546E7A"/>
                </a:solidFill>
                <a:latin typeface="Arial" panose="020B0604020202020204"/>
                <a:ea typeface="+mn-ea"/>
                <a:cs typeface="+mn-c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  <c:extLst>
      <c:ext uri="{0b15fc19-7d7d-44ad-8c2d-2c3a37ce22c3}">
        <chartProps xmlns="https://web.wps.cn/et/2018/main" chartId="{c6cde8f8-0a15-4697-b784-d7532fdcc571}"/>
      </c:ext>
    </c:extLst>
  </c:chart>
  <c:spPr>
    <a:solidFill>
      <a:srgbClr val="FFFFFF"/>
    </a:solidFill>
    <a:ln>
      <a:noFill/>
    </a:ln>
    <a:effectLst/>
  </c:spPr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54864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37160"/>
            <a:ext cx="850392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National Conference on Technology for Transformation; Jestha 23-24, 2083 BS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11480" y="548640"/>
            <a:ext cx="7132320" cy="1463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AN IoT-BASED AIR QUALITY</a:t>
            </a:r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MONITORING FRAMEWORK</a:t>
            </a:r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11480" y="2011680"/>
            <a:ext cx="68580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50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Integrated with Municipal Waste Data for Ward-Wise Public Health Impact Assessment</a:t>
            </a:r>
            <a:endParaRPr lang="en-US" sz="14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11480" y="2743200"/>
            <a:ext cx="3657600" cy="36576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11480" y="2880360"/>
            <a:ext cx="68580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Author and Co-author Name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11480" y="3200400"/>
            <a:ext cx="68580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Institute of Engineering and Information Technology, LTU, Nepalgunj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11480" y="4114800"/>
            <a:ext cx="1234440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11480" y="4114800"/>
            <a:ext cx="12344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ST-A : CS &amp; AI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1737360" y="4114800"/>
            <a:ext cx="1554480" cy="274320"/>
          </a:xfrm>
          <a:prstGeom prst="rect">
            <a:avLst/>
          </a:prstGeom>
          <a:solidFill>
            <a:srgbClr val="4CAF50">
              <a:alpha val="70000"/>
            </a:srgbClr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737360" y="4114800"/>
            <a:ext cx="15544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Oral Presentation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0" y="4800600"/>
            <a:ext cx="91440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Lumbini Technological University  -  2083 BS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228600"/>
            <a:ext cx="82296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PRESENTATION OUTLINE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2651760" cy="3200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274320" y="914400"/>
            <a:ext cx="26517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01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384048" y="1280160"/>
            <a:ext cx="2432304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Background &amp; Problem Statement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384048" y="1920240"/>
            <a:ext cx="2432304" cy="43891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Pollution + waste crisis in Nepalgunj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154680" y="914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154680" y="914400"/>
            <a:ext cx="2651760" cy="3200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154680" y="914400"/>
            <a:ext cx="26517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02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264408" y="1280160"/>
            <a:ext cx="2432304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Research Objectives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264408" y="1920240"/>
            <a:ext cx="2432304" cy="43891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Specific aims and scope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035040" y="914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035040" y="914400"/>
            <a:ext cx="2651760" cy="3200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035040" y="914400"/>
            <a:ext cx="26517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03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144768" y="1280160"/>
            <a:ext cx="2432304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Methodology &amp; System Design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144768" y="1920240"/>
            <a:ext cx="2432304" cy="43891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IoT sensors, data pipeline, architecture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274320" y="269748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74320" y="2697480"/>
            <a:ext cx="2651760" cy="3200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274320" y="2697480"/>
            <a:ext cx="26517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04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384048" y="3063240"/>
            <a:ext cx="2432304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Results &amp; Discussion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84048" y="3703320"/>
            <a:ext cx="2432304" cy="43891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Dashboard outputs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&amp; findings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154680" y="269748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3154680" y="2697480"/>
            <a:ext cx="2651760" cy="3200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154680" y="2697480"/>
            <a:ext cx="26517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05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3264408" y="3063240"/>
            <a:ext cx="2432304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Conclusions &amp;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Future Work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3264408" y="3703320"/>
            <a:ext cx="2432304" cy="43891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Recommendations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900" i="1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&amp; next steps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6095129" y="2674620"/>
            <a:ext cx="2834640" cy="1554480"/>
          </a:xfrm>
          <a:prstGeom prst="rect">
            <a:avLst/>
          </a:prstGeom>
          <a:solidFill>
            <a:srgbClr val="FFF8E1"/>
          </a:solidFill>
          <a:ln w="19050">
            <a:solidFill>
              <a:srgbClr val="F9A82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095129" y="2720340"/>
            <a:ext cx="283464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⏱  Time Allocation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6232289" y="3086100"/>
            <a:ext cx="256032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Talk:</a:t>
            </a: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  15 minutes
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Q&amp;A:</a:t>
            </a: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  10 minutes
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Total:</a:t>
            </a: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  25 minutes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BACKGROUND &amp; PROBLEM STATEMENT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28600" y="731520"/>
            <a:ext cx="5029200" cy="4114800"/>
          </a:xfrm>
          <a:prstGeom prst="rect">
            <a:avLst/>
          </a:prstGeom>
          <a:solidFill>
            <a:srgbClr val="F4F9F4"/>
          </a:solidFill>
          <a:ln w="12700">
            <a:solidFill>
              <a:srgbClr val="A5D6A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868680"/>
            <a:ext cx="47548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Context: Nepalgunj Sub-Metropolitan City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11480" y="1325880"/>
            <a:ext cx="4663440" cy="3291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Font typeface="+mj-lt"/>
              <a:buAutoNum type="alphaLcParenR"/>
            </a:pPr>
            <a:r>
              <a:rPr lang="en-US" sz="110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Localized environmental degradation and critical air pollution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lphaLcParenR"/>
            </a:pPr>
            <a:r>
              <a:rPr lang="en-US" sz="110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Daily solid waste generation: ~16 tonnes with inadequate management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lphaLcParenR"/>
            </a:pPr>
            <a:r>
              <a:rPr lang="en-US" sz="110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Ward-level health outcomes significantly influenced by pollution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lphaLcParenR"/>
            </a:pPr>
            <a:r>
              <a:rPr lang="en-US" sz="110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Extreme Terai climate conditions complicate monitoring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lphaLcParenR"/>
            </a:pPr>
            <a:r>
              <a:rPr lang="en-US" sz="110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Limited real-time environmental data for evidence-based decisions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5486400" y="822960"/>
            <a:ext cx="3383280" cy="10515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532120" y="868680"/>
            <a:ext cx="1097280" cy="960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16 T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675120" y="1024128"/>
            <a:ext cx="210312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Daily waste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rgbClr val="A5D6A7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(Nepalgunj)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5486400" y="2103120"/>
            <a:ext cx="33832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532120" y="2148840"/>
            <a:ext cx="1097280" cy="960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62%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675120" y="2304288"/>
            <a:ext cx="210312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Organic waste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composition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486400" y="3383280"/>
            <a:ext cx="33832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532120" y="3429000"/>
            <a:ext cx="1097280" cy="960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13%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675120" y="3584448"/>
            <a:ext cx="210312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Plastic waste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en-US" sz="105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in stream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5943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RESEARCH OBJECTIVES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274320" y="777240"/>
            <a:ext cx="411480" cy="1691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274320" y="777240"/>
            <a:ext cx="411480" cy="1691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1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77240" y="886968"/>
            <a:ext cx="342900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Real-Time Monitoring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77240" y="1234440"/>
            <a:ext cx="342900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Deploy a low-cost IoT sensor network to capture air quality parameters (PM2.5, PM10, CO, temperature, atmospheric pressure) at ward level in Nepalgunj.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617720" y="77724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17720" y="777240"/>
            <a:ext cx="411480" cy="1691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617720" y="777240"/>
            <a:ext cx="411480" cy="1691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2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120640" y="886968"/>
            <a:ext cx="342900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Data Integration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120640" y="1234440"/>
            <a:ext cx="342900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Correlate air quality indices with ward-wise solid waste accumulation metrics and health registry data using cross-reference correlation vectors.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274320" y="269748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74320" y="2697480"/>
            <a:ext cx="411480" cy="1691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274320" y="2697480"/>
            <a:ext cx="411480" cy="1691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3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777240" y="2807208"/>
            <a:ext cx="342900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Evidence-Based Dashboard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777240" y="3154680"/>
            <a:ext cx="342900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Provide municipal authorities with a high-resolution dashboard to identify toxic waste-burning hotspots and optimize waste collection routes.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617720" y="269748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617720" y="2697480"/>
            <a:ext cx="411480" cy="1691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617720" y="2697480"/>
            <a:ext cx="411480" cy="1691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4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120640" y="2807208"/>
            <a:ext cx="342900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Scalable Framework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120640" y="3154680"/>
            <a:ext cx="342900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Demonstrate feasibility of an integrated, low-cost environmental monitoring solution replicable across similar Terai municipalities in Nepal.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5943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METHODOLOGY &amp; SYSTEM DESIGN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28600" y="731520"/>
            <a:ext cx="4114800" cy="4206240"/>
          </a:xfrm>
          <a:prstGeom prst="rect">
            <a:avLst/>
          </a:prstGeom>
          <a:solidFill>
            <a:srgbClr val="F4F9F4"/>
          </a:solidFill>
          <a:ln w="12700">
            <a:solidFill>
              <a:srgbClr val="A5D6A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84048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Hardware Components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47472" y="128016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02336" y="1417320"/>
            <a:ext cx="256032" cy="256032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32918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Arduino Microcontroller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749808" y="1554480"/>
            <a:ext cx="32918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Core processing unit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47472" y="1938528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02336" y="2075688"/>
            <a:ext cx="256032" cy="256032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749808" y="1975104"/>
            <a:ext cx="32918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ESP8266 Wi-Fi Module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49808" y="2212848"/>
            <a:ext cx="32918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Real-time telemetry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47472" y="2596896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02336" y="2734056"/>
            <a:ext cx="256032" cy="256032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749808" y="2633472"/>
            <a:ext cx="32918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GP2Y1010 Dust Sensor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749808" y="2871216"/>
            <a:ext cx="32918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PM2.5 / PM10 measurement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47472" y="3255264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02336" y="3392424"/>
            <a:ext cx="256032" cy="256032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49808" y="3291840"/>
            <a:ext cx="32918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MQ-135 Gas Sensor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749808" y="3529584"/>
            <a:ext cx="32918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 &amp; air quality gases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47472" y="3913632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02336" y="4050792"/>
            <a:ext cx="256032" cy="256032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749808" y="3950208"/>
            <a:ext cx="329184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BMP280 Sensor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49808" y="4187952"/>
            <a:ext cx="32918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46E7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Temperature &amp; pressure</a:t>
            </a:r>
            <a:endParaRPr lang="en-US" sz="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617720" y="822960"/>
            <a:ext cx="429768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Data Pipeline</a:t>
            </a:r>
            <a:endParaRPr lang="en-US" sz="1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4572000" y="1280160"/>
            <a:ext cx="4343400" cy="749808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4645152" y="1325880"/>
            <a:ext cx="1005840" cy="6583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SENSE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5715000" y="1371600"/>
            <a:ext cx="30632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IoT sensors capture air quality + waste data in real-time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6675120" y="2029968"/>
            <a:ext cx="137160" cy="16459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4572000" y="2194560"/>
            <a:ext cx="4343400" cy="749808"/>
          </a:xfrm>
          <a:prstGeom prst="rect">
            <a:avLst/>
          </a:prstGeom>
          <a:solidFill>
            <a:srgbClr val="4CAF5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4645152" y="2240280"/>
            <a:ext cx="1005840" cy="6583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TRANSMIT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715000" y="2286000"/>
            <a:ext cx="30632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ESP8266 sends telemetry via Wi-Fi to cloud endpoint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6675120" y="2944368"/>
            <a:ext cx="137160" cy="16459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4572000" y="3108960"/>
            <a:ext cx="4343400" cy="749808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4645152" y="3154680"/>
            <a:ext cx="1005840" cy="6583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CORRELATE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5715000" y="3200400"/>
            <a:ext cx="30632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Cross-reference correlation vectors match AQI with ward waste &amp; health data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6675120" y="3858768"/>
            <a:ext cx="137160" cy="16459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4572000" y="4023360"/>
            <a:ext cx="4343400" cy="749808"/>
          </a:xfrm>
          <a:prstGeom prst="rect">
            <a:avLst/>
          </a:prstGeom>
          <a:solidFill>
            <a:srgbClr val="4CAF50"/>
          </a:solidFill>
          <a:ln w="12700">
            <a:solidFill>
              <a:srgbClr val="1B5E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4645152" y="4069080"/>
            <a:ext cx="1005840" cy="6583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A825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VISUALIZE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5715000" y="4114800"/>
            <a:ext cx="306324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Dashboard displays hotspots, routes, illness trends to municipal authorities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5943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RESULTS &amp; DISCUSSION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Chart 0"/>
          <p:cNvGraphicFramePr/>
          <p:nvPr/>
        </p:nvGraphicFramePr>
        <p:xfrm>
          <a:off x="228600" y="731520"/>
          <a:ext cx="502920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486400" y="749808"/>
            <a:ext cx="34290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Shape 4"/>
          <p:cNvSpPr/>
          <p:nvPr/>
        </p:nvSpPr>
        <p:spPr>
          <a:xfrm>
            <a:off x="5486400" y="749808"/>
            <a:ext cx="73152" cy="10058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5650992" y="822960"/>
            <a:ext cx="315468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AQI Correlation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5650992" y="1133856"/>
            <a:ext cx="315468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Significant positive correlation between waste accumulation and PM2.5 levels in high-density commercial wards.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5486400" y="1911096"/>
            <a:ext cx="34290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5486400" y="1911096"/>
            <a:ext cx="73152" cy="10058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5650992" y="1984248"/>
            <a:ext cx="315468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Hotspot Identification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5650992" y="2295144"/>
            <a:ext cx="315468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3 major waste-burning hotspots identified overlapping with high respiratory illness registry data.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5486400" y="3072384"/>
            <a:ext cx="34290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5486400" y="3072384"/>
            <a:ext cx="73152" cy="100584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5650992" y="3145536"/>
            <a:ext cx="315468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Low-Cost Feasibility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5650992" y="3456432"/>
            <a:ext cx="315468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Arduino + ESP8266 architecture viable under Terai extreme temperatures; sensor drift &lt;5% over 30-day test.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5943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CONCLUSIONS &amp; FUTURE WORK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28600" y="749808"/>
            <a:ext cx="41148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749808"/>
            <a:ext cx="4114800" cy="3657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320040" y="749808"/>
            <a:ext cx="39319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Conclusions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365760" y="1234440"/>
            <a:ext cx="3840480" cy="34747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Integrated IoT + waste data framework is scalable and evidence-based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Demonstrated feasibility in resource-limited Terai municipality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Enables municipal authorities to act on real-time environmental data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Ward-level granularity supports targeted public health interventions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r>
              <a:rPr lang="en-US" sz="10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Cost-effective hardware suitable for Nepal context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617720" y="749808"/>
            <a:ext cx="42976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617720" y="749808"/>
            <a:ext cx="4297680" cy="3657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709160" y="749808"/>
            <a:ext cx="4114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Future Work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709160" y="1325880"/>
            <a:ext cx="274320" cy="274320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093208" y="1271016"/>
            <a:ext cx="3657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Prototype Deployment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093208" y="1563624"/>
            <a:ext cx="3657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Validate across high-density commercial and residential wards of Nepalgunj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709160" y="2148840"/>
            <a:ext cx="274320" cy="274320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093208" y="2093976"/>
            <a:ext cx="3657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Provincial Replication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093208" y="2386584"/>
            <a:ext cx="3657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Extend to Banke, Bardiya, Dang, and other Lumbini Province municipalities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709160" y="2971800"/>
            <a:ext cx="274320" cy="274320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093208" y="2916936"/>
            <a:ext cx="3657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ML Integration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093208" y="3209544"/>
            <a:ext cx="3657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Add predictive models for seasonal AQI forecasting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709160" y="3794760"/>
            <a:ext cx="274320" cy="274320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093208" y="3739896"/>
            <a:ext cx="3657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20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Mobile Alert System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093208" y="4032504"/>
            <a:ext cx="3657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1A2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-120"/>
              </a:rPr>
              <a:t>Citizen-facing app for real-time health advisories</a:t>
            </a:r>
            <a:endParaRPr lang="en-US" sz="9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5943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Georgia" panose="02040502050405020303" pitchFamily="34" charset="-120"/>
              </a:rPr>
              <a:t>REFERENCES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28600" y="723356"/>
            <a:ext cx="8686800" cy="4063855"/>
          </a:xfrm>
          <a:prstGeom prst="rect">
            <a:avLst/>
          </a:prstGeom>
          <a:solidFill>
            <a:srgbClr val="FFFFFF"/>
          </a:solidFill>
          <a:ln w="12700">
            <a:solidFill>
              <a:srgbClr val="A5D6A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>
              <a:spcAft>
                <a:spcPts val="600"/>
              </a:spcAft>
              <a:buSzPct val="100000"/>
            </a:pPr>
            <a:r>
              <a:rPr lang="en-US" dirty="0"/>
              <a:t>References should be formatted in APA style, including available DOIs, and citations should be presented using a numbered format.</a:t>
            </a:r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11480" y="2926080"/>
            <a:ext cx="3794760" cy="1783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lphaLcParenR"/>
            </a:pPr>
            <a:endParaRPr lang="en-US" sz="10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54864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64823" y="1783080"/>
            <a:ext cx="68580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2736669" y="2571750"/>
            <a:ext cx="3474720" cy="457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</Words>
  <Application>Microsoft Office PowerPoint</Application>
  <PresentationFormat>On-screen Show (16:9)</PresentationFormat>
  <Paragraphs>118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Cambria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 Air Quality Monitoring - LTU NCT 2083</dc:title>
  <dc:subject>PptxGenJS Presentation</dc:subject>
  <dc:creator>Anjali Sharma Badhai et al.</dc:creator>
  <cp:lastModifiedBy>Brain Chaudhary</cp:lastModifiedBy>
  <cp:revision>5</cp:revision>
  <dcterms:created xsi:type="dcterms:W3CDTF">2026-05-31T16:28:00Z</dcterms:created>
  <dcterms:modified xsi:type="dcterms:W3CDTF">2026-06-02T04:01:30Z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9BE95489C26546D7B11D16040EC423FD_12</vt:lpwstr>
  </property>
  <property fmtid="{D5CDD505-2E9C-101B-9397-08002B2CF9AE}" pid="3" name="KSOProductBuildVer">
    <vt:lpwstr>1033-12.1.0.26372</vt:lpwstr>
  </property>
</Properties>
</file>